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5"/>
  </p:notesMasterIdLst>
  <p:sldIdLst>
    <p:sldId id="256" r:id="rId2"/>
    <p:sldId id="274" r:id="rId3"/>
    <p:sldId id="283" r:id="rId4"/>
    <p:sldId id="284" r:id="rId5"/>
    <p:sldId id="275" r:id="rId6"/>
    <p:sldId id="285" r:id="rId7"/>
    <p:sldId id="276" r:id="rId8"/>
    <p:sldId id="277" r:id="rId9"/>
    <p:sldId id="278" r:id="rId10"/>
    <p:sldId id="279" r:id="rId11"/>
    <p:sldId id="280" r:id="rId12"/>
    <p:sldId id="286" r:id="rId13"/>
    <p:sldId id="267" r:id="rId14"/>
    <p:sldId id="270" r:id="rId15"/>
    <p:sldId id="294" r:id="rId16"/>
    <p:sldId id="262" r:id="rId17"/>
    <p:sldId id="281" r:id="rId18"/>
    <p:sldId id="287" r:id="rId19"/>
    <p:sldId id="288" r:id="rId20"/>
    <p:sldId id="289" r:id="rId21"/>
    <p:sldId id="290" r:id="rId22"/>
    <p:sldId id="291" r:id="rId23"/>
    <p:sldId id="293" r:id="rId24"/>
  </p:sldIdLst>
  <p:sldSz cx="9144000" cy="6858000" type="screen4x3"/>
  <p:notesSz cx="6761163" cy="99425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E6C6-1E71-498D-AFD8-A51EB8F2478B}" type="datetimeFigureOut">
              <a:rPr lang="nl-NL" smtClean="0"/>
              <a:t>6-12-2015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D11BE-AF0D-434A-A4FA-D2EA72E17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19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D11BE-AF0D-434A-A4FA-D2EA72E1735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66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ED58F9-B125-4CA2-A3DE-C2FF494E8755}" type="datetimeFigureOut">
              <a:rPr lang="nl-NL" smtClean="0"/>
              <a:pPr>
                <a:defRPr/>
              </a:pPr>
              <a:t>6-12-2015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A9D273-4E90-4F95-9F9B-B9126D435BE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7DEBFE-7B73-41CF-81D7-5C6D14E2EDDA}" type="datetimeFigureOut">
              <a:rPr lang="nl-NL" smtClean="0"/>
              <a:pPr>
                <a:defRPr/>
              </a:pPr>
              <a:t>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DBAC3F-5981-451C-A664-C3BCE791AEA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4C832FC5-58C0-4726-A0C7-B83497219608}" type="datetimeFigureOut">
              <a:rPr lang="nl-NL" smtClean="0"/>
              <a:pPr>
                <a:defRPr/>
              </a:pPr>
              <a:t>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F45491A-699C-4C27-BCC2-5065DB90849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DFE35D-3605-49A0-B06A-92D9FA9CA0E5}" type="datetimeFigureOut">
              <a:rPr lang="nl-NL" smtClean="0"/>
              <a:pPr>
                <a:defRPr/>
              </a:pPr>
              <a:t>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2136F8-3908-466D-8B7B-9089FF92B44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37F6E8C-EEE5-4CDC-AEC4-EE37261EAA6C}" type="datetimeFigureOut">
              <a:rPr lang="nl-NL" smtClean="0"/>
              <a:pPr>
                <a:defRPr/>
              </a:pPr>
              <a:t>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786BBDD0-1AA3-41A1-B356-BC4927F4B47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755C37-1F4E-451B-AE5E-1FC4A71D4A10}" type="datetimeFigureOut">
              <a:rPr lang="nl-NL" smtClean="0"/>
              <a:pPr>
                <a:defRPr/>
              </a:pPr>
              <a:t>6-12-2015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D4A25D-11D4-41B9-869D-2BF06023FD7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6018D6-F508-4DC9-A635-993180E3E699}" type="datetimeFigureOut">
              <a:rPr lang="nl-NL" smtClean="0"/>
              <a:pPr>
                <a:defRPr/>
              </a:pPr>
              <a:t>6-12-2015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FAF3F7-278A-4691-8E97-873BB2B1F35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397D27-DA1B-4439-8F2C-868C26E8B226}" type="datetimeFigureOut">
              <a:rPr lang="nl-NL" smtClean="0"/>
              <a:pPr>
                <a:defRPr/>
              </a:pPr>
              <a:t>6-12-2015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E662D0-0B36-4955-B9A0-4C611F3B89E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05357F7-832E-48DC-90FB-EBC6F0B53CC8}" type="datetimeFigureOut">
              <a:rPr lang="nl-NL" smtClean="0"/>
              <a:pPr>
                <a:defRPr/>
              </a:pPr>
              <a:t>6-12-2015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9077E5-889C-4986-B722-37DF1A5D09C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DD4296-CCD9-4610-9989-289BED522386}" type="datetimeFigureOut">
              <a:rPr lang="nl-NL" smtClean="0"/>
              <a:pPr>
                <a:defRPr/>
              </a:pPr>
              <a:t>6-12-2015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CA81C0-AC09-478C-A9FB-F12AEE335AD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B87362-9B44-4495-B352-BFADBB0F4350}" type="datetimeFigureOut">
              <a:rPr lang="nl-NL" smtClean="0"/>
              <a:pPr>
                <a:defRPr/>
              </a:pPr>
              <a:t>6-12-2015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057472-B400-4ED5-A77B-E0BBC660C68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0B733D1-10A5-405B-A87D-98209DB945A8}" type="datetimeFigureOut">
              <a:rPr lang="nl-NL" smtClean="0"/>
              <a:pPr>
                <a:defRPr/>
              </a:pPr>
              <a:t>6-12-2015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AC7291B-4B3D-4517-9502-15C9A6B356C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Y_bTMvPJQl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9792" y="1483509"/>
            <a:ext cx="5832648" cy="158545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Communicatie</a:t>
            </a:r>
            <a:br>
              <a:rPr lang="nl-NL" dirty="0" smtClean="0"/>
            </a:br>
            <a:r>
              <a:rPr lang="nl-NL" dirty="0" smtClean="0"/>
              <a:t> &amp; Relatie</a:t>
            </a:r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4797152"/>
            <a:ext cx="2627784" cy="2060848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dirty="0" smtClean="0"/>
              <a:t>VP14</a:t>
            </a:r>
          </a:p>
          <a:p>
            <a:r>
              <a:rPr lang="nl-NL" dirty="0" smtClean="0"/>
              <a:t>Begeleidingskunde</a:t>
            </a:r>
          </a:p>
          <a:p>
            <a:endParaRPr lang="nl-NL" dirty="0"/>
          </a:p>
          <a:p>
            <a:r>
              <a:rPr lang="nl-NL" dirty="0" smtClean="0"/>
              <a:t>Carin Hogenbirk</a:t>
            </a:r>
          </a:p>
          <a:p>
            <a:r>
              <a:rPr lang="nl-NL" dirty="0" smtClean="0"/>
              <a:t>December 2015</a:t>
            </a:r>
            <a:endParaRPr lang="nl-NL" dirty="0"/>
          </a:p>
        </p:txBody>
      </p:sp>
      <p:pic>
        <p:nvPicPr>
          <p:cNvPr id="5" name="Picture 2" descr="Traject V&amp;V begeleiden niveau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50"/>
            <a:ext cx="2699792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/>
          <a:lstStyle/>
          <a:p>
            <a:r>
              <a:rPr lang="nl-NL" dirty="0" smtClean="0"/>
              <a:t>Hoofdstuk </a:t>
            </a:r>
            <a:r>
              <a:rPr lang="nl-NL" dirty="0" smtClean="0"/>
              <a:t> 12 &amp; 13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 aspecten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699904"/>
          </a:xfrm>
        </p:spPr>
        <p:txBody>
          <a:bodyPr/>
          <a:lstStyle/>
          <a:p>
            <a:r>
              <a:rPr lang="nl-NL" dirty="0" smtClean="0"/>
              <a:t>Communicatie kent twee </a:t>
            </a:r>
            <a:r>
              <a:rPr lang="nl-NL" dirty="0" smtClean="0"/>
              <a:t>aspecten</a:t>
            </a:r>
            <a:endParaRPr lang="nl-NL" dirty="0" smtClean="0"/>
          </a:p>
          <a:p>
            <a:pPr marL="292608" lvl="1" indent="0">
              <a:buNone/>
            </a:pPr>
            <a:endParaRPr lang="nl-NL" dirty="0">
              <a:solidFill>
                <a:schemeClr val="tx2"/>
              </a:solidFill>
            </a:endParaRPr>
          </a:p>
          <a:p>
            <a:r>
              <a:rPr lang="nl-NL" dirty="0" smtClean="0"/>
              <a:t>Inhoudelijk</a:t>
            </a:r>
          </a:p>
          <a:p>
            <a:pPr lvl="1"/>
            <a:r>
              <a:rPr lang="nl-NL" dirty="0" smtClean="0"/>
              <a:t>Wat</a:t>
            </a:r>
            <a:r>
              <a:rPr lang="nl-NL" dirty="0" smtClean="0"/>
              <a:t> </a:t>
            </a:r>
            <a:r>
              <a:rPr lang="nl-NL" dirty="0" smtClean="0"/>
              <a:t>er wordt </a:t>
            </a:r>
            <a:r>
              <a:rPr lang="nl-NL" dirty="0" smtClean="0"/>
              <a:t>gecommuniceerd</a:t>
            </a:r>
          </a:p>
          <a:p>
            <a:endParaRPr lang="nl-NL" dirty="0" smtClean="0"/>
          </a:p>
          <a:p>
            <a:r>
              <a:rPr lang="nl-NL" dirty="0" smtClean="0"/>
              <a:t>Relationeel</a:t>
            </a:r>
          </a:p>
          <a:p>
            <a:pPr lvl="1"/>
            <a:r>
              <a:rPr lang="nl-NL" dirty="0" smtClean="0"/>
              <a:t>Hoe </a:t>
            </a:r>
            <a:r>
              <a:rPr lang="nl-NL" dirty="0" smtClean="0"/>
              <a:t>er wordt </a:t>
            </a:r>
            <a:r>
              <a:rPr lang="nl-NL" dirty="0" smtClean="0"/>
              <a:t>gecommuniceerd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027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dichtbij?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00200"/>
            <a:ext cx="8856984" cy="4876800"/>
          </a:xfrm>
        </p:spPr>
        <p:txBody>
          <a:bodyPr>
            <a:normAutofit/>
          </a:bodyPr>
          <a:lstStyle/>
          <a:p>
            <a:r>
              <a:rPr lang="nl-NL" dirty="0" smtClean="0"/>
              <a:t>Bij </a:t>
            </a:r>
            <a:r>
              <a:rPr lang="nl-NL" dirty="0" smtClean="0"/>
              <a:t>communicatie</a:t>
            </a:r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A</a:t>
            </a:r>
            <a:r>
              <a:rPr lang="nl-NL" dirty="0" smtClean="0">
                <a:sym typeface="Wingdings" panose="05000000000000000000" pitchFamily="2" charset="2"/>
              </a:rPr>
              <a:t>fstand </a:t>
            </a:r>
            <a:r>
              <a:rPr lang="nl-NL" dirty="0" smtClean="0">
                <a:sym typeface="Wingdings" panose="05000000000000000000" pitchFamily="2" charset="2"/>
              </a:rPr>
              <a:t>tussen zender en </a:t>
            </a:r>
            <a:r>
              <a:rPr lang="nl-NL" dirty="0" smtClean="0">
                <a:sym typeface="Wingdings" panose="05000000000000000000" pitchFamily="2" charset="2"/>
              </a:rPr>
              <a:t>ontvanger</a:t>
            </a:r>
            <a:endParaRPr lang="nl-NL" dirty="0" smtClean="0"/>
          </a:p>
          <a:p>
            <a:r>
              <a:rPr lang="nl-NL" dirty="0" smtClean="0"/>
              <a:t>Wat deze afstand is hangt af van de </a:t>
            </a:r>
            <a:r>
              <a:rPr lang="nl-NL" dirty="0" smtClean="0"/>
              <a:t>situatie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Vier </a:t>
            </a:r>
            <a:r>
              <a:rPr lang="nl-NL" dirty="0" smtClean="0"/>
              <a:t>zones</a:t>
            </a:r>
            <a:endParaRPr lang="nl-NL" dirty="0" smtClean="0"/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Intieme </a:t>
            </a:r>
            <a:r>
              <a:rPr lang="nl-NL" dirty="0" smtClean="0">
                <a:solidFill>
                  <a:schemeClr val="tx2"/>
                </a:solidFill>
              </a:rPr>
              <a:t>zone         tot </a:t>
            </a:r>
            <a:r>
              <a:rPr lang="nl-NL" dirty="0" smtClean="0">
                <a:solidFill>
                  <a:schemeClr val="tx2"/>
                </a:solidFill>
              </a:rPr>
              <a:t>45 cm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Persoonlijke </a:t>
            </a:r>
            <a:r>
              <a:rPr lang="nl-NL" dirty="0" smtClean="0">
                <a:solidFill>
                  <a:schemeClr val="tx2"/>
                </a:solidFill>
              </a:rPr>
              <a:t>zone  van </a:t>
            </a:r>
            <a:r>
              <a:rPr lang="nl-NL" dirty="0" smtClean="0">
                <a:solidFill>
                  <a:schemeClr val="tx2"/>
                </a:solidFill>
              </a:rPr>
              <a:t>45 tot 120 cm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Sociale zone	</a:t>
            </a:r>
            <a:r>
              <a:rPr lang="nl-NL" dirty="0" smtClean="0">
                <a:solidFill>
                  <a:schemeClr val="tx2"/>
                </a:solidFill>
              </a:rPr>
              <a:t>   van </a:t>
            </a:r>
            <a:r>
              <a:rPr lang="nl-NL" dirty="0" smtClean="0">
                <a:solidFill>
                  <a:schemeClr val="tx2"/>
                </a:solidFill>
              </a:rPr>
              <a:t>120 tot 360 cm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Publieke zone	</a:t>
            </a:r>
            <a:r>
              <a:rPr lang="nl-NL" dirty="0" smtClean="0">
                <a:solidFill>
                  <a:schemeClr val="tx2"/>
                </a:solidFill>
              </a:rPr>
              <a:t>   vanaf </a:t>
            </a:r>
            <a:r>
              <a:rPr lang="nl-NL" dirty="0" smtClean="0">
                <a:solidFill>
                  <a:schemeClr val="tx2"/>
                </a:solidFill>
              </a:rPr>
              <a:t>360 cm</a:t>
            </a:r>
          </a:p>
          <a:p>
            <a:pPr lvl="1"/>
            <a:endParaRPr lang="nl-NL" dirty="0">
              <a:solidFill>
                <a:schemeClr val="tx2"/>
              </a:solidFill>
            </a:endParaRPr>
          </a:p>
          <a:p>
            <a:pPr lvl="1"/>
            <a:endParaRPr lang="nl-NL" dirty="0" smtClean="0">
              <a:solidFill>
                <a:schemeClr val="tx2"/>
              </a:solidFill>
            </a:endParaRPr>
          </a:p>
          <a:p>
            <a:pPr lvl="1"/>
            <a:endParaRPr lang="nl-NL" dirty="0">
              <a:solidFill>
                <a:schemeClr val="tx2"/>
              </a:solidFill>
            </a:endParaRPr>
          </a:p>
          <a:p>
            <a:pPr lvl="1"/>
            <a:endParaRPr lang="nl-NL" dirty="0" smtClean="0">
              <a:solidFill>
                <a:schemeClr val="tx2"/>
              </a:solidFill>
            </a:endParaRPr>
          </a:p>
          <a:p>
            <a:pPr lvl="1"/>
            <a:endParaRPr lang="nl-NL" dirty="0">
              <a:solidFill>
                <a:schemeClr val="tx2"/>
              </a:solidFill>
            </a:endParaRPr>
          </a:p>
          <a:p>
            <a:pPr lvl="1"/>
            <a:endParaRPr lang="nl-NL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1" b="100000" l="0" r="97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80" y="4008076"/>
            <a:ext cx="2843808" cy="284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6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Intieme zone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8075240" cy="4846320"/>
          </a:xfrm>
        </p:spPr>
        <p:txBody>
          <a:bodyPr/>
          <a:lstStyle/>
          <a:p>
            <a:r>
              <a:rPr lang="nl-NL" dirty="0" smtClean="0"/>
              <a:t>Je voelt en ruikt elkaar</a:t>
            </a:r>
          </a:p>
          <a:p>
            <a:r>
              <a:rPr lang="nl-NL" dirty="0" smtClean="0"/>
              <a:t>Bepaalde vorm van liefde of vertrouwen is noodzakelijk</a:t>
            </a:r>
          </a:p>
          <a:p>
            <a:r>
              <a:rPr lang="nl-NL" dirty="0" smtClean="0"/>
              <a:t>Voorbeeld:</a:t>
            </a:r>
          </a:p>
          <a:p>
            <a:pPr lvl="1"/>
            <a:r>
              <a:rPr lang="nl-NL" dirty="0" smtClean="0"/>
              <a:t>Moeder/kind</a:t>
            </a:r>
          </a:p>
          <a:p>
            <a:pPr lvl="1"/>
            <a:r>
              <a:rPr lang="nl-NL" dirty="0" smtClean="0"/>
              <a:t>Man/vrouw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33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3516313"/>
            <a:ext cx="2746375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Persoonlijke zone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5121" y="1609416"/>
            <a:ext cx="7653263" cy="484632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Persoonlijk contact </a:t>
            </a:r>
            <a:r>
              <a:rPr lang="nl-NL" dirty="0" smtClean="0">
                <a:sym typeface="Wingdings" panose="05000000000000000000" pitchFamily="2" charset="2"/>
              </a:rPr>
              <a:t> persoonlijke gesprekken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Je kunt de ander goed verstaan</a:t>
            </a:r>
            <a:endParaRPr lang="nl-NL" dirty="0" smtClean="0"/>
          </a:p>
          <a:p>
            <a:r>
              <a:rPr lang="nl-NL" dirty="0" smtClean="0"/>
              <a:t>Persoonlijke zone verschilt van persoon tot persoon</a:t>
            </a:r>
          </a:p>
          <a:p>
            <a:endParaRPr lang="nl-NL" dirty="0"/>
          </a:p>
          <a:p>
            <a:pPr lvl="1"/>
            <a:r>
              <a:rPr lang="nl-NL" dirty="0" smtClean="0"/>
              <a:t>Te grote </a:t>
            </a:r>
            <a:r>
              <a:rPr lang="nl-NL" dirty="0" smtClean="0"/>
              <a:t>afstand</a:t>
            </a:r>
            <a:endParaRPr lang="nl-NL" dirty="0" smtClean="0"/>
          </a:p>
          <a:p>
            <a:pPr lvl="2"/>
            <a:r>
              <a:rPr lang="nl-NL" dirty="0" smtClean="0"/>
              <a:t>Voelt als afwijzing voor spreker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Te kleine </a:t>
            </a:r>
            <a:r>
              <a:rPr lang="nl-NL" dirty="0" smtClean="0"/>
              <a:t>afstand</a:t>
            </a:r>
            <a:endParaRPr lang="nl-NL" dirty="0" smtClean="0"/>
          </a:p>
          <a:p>
            <a:pPr lvl="2"/>
            <a:r>
              <a:rPr lang="nl-NL" dirty="0" smtClean="0"/>
              <a:t>Kan ongemakkelijk zijn</a:t>
            </a:r>
          </a:p>
          <a:p>
            <a:pPr lvl="1"/>
            <a:endParaRPr lang="nl-NL" dirty="0" smtClean="0"/>
          </a:p>
          <a:p>
            <a:pPr lvl="1"/>
            <a:r>
              <a:rPr lang="nl-NL" dirty="0"/>
              <a:t>Wat ‘te groot’ en ‘te klein’ is verschilt </a:t>
            </a:r>
            <a:br>
              <a:rPr lang="nl-NL" dirty="0"/>
            </a:br>
            <a:r>
              <a:rPr lang="nl-NL" dirty="0"/>
              <a:t>van persoon tot </a:t>
            </a:r>
            <a:r>
              <a:rPr lang="nl-NL" dirty="0" smtClean="0"/>
              <a:t>persoon</a:t>
            </a:r>
            <a:endParaRPr lang="nl-NL" dirty="0"/>
          </a:p>
          <a:p>
            <a:pPr lvl="2"/>
            <a:r>
              <a:rPr lang="nl-NL" sz="2100" dirty="0"/>
              <a:t>Cultuur, opvoeding, omgeving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Sociale ruimte</a:t>
            </a:r>
            <a:endParaRPr lang="nl-NL" dirty="0"/>
          </a:p>
        </p:txBody>
      </p:sp>
      <p:sp>
        <p:nvSpPr>
          <p:cNvPr id="2355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2404864"/>
          </a:xfrm>
        </p:spPr>
        <p:txBody>
          <a:bodyPr>
            <a:normAutofit/>
          </a:bodyPr>
          <a:lstStyle/>
          <a:p>
            <a:r>
              <a:rPr lang="nl-NL" dirty="0" smtClean="0"/>
              <a:t>Minder persoonlijk (‘verplicht’) </a:t>
            </a:r>
            <a:r>
              <a:rPr lang="nl-NL" dirty="0" smtClean="0"/>
              <a:t>contact</a:t>
            </a:r>
            <a:endParaRPr lang="nl-NL" dirty="0" smtClean="0"/>
          </a:p>
          <a:p>
            <a:pPr lvl="1"/>
            <a:r>
              <a:rPr lang="nl-NL" dirty="0" smtClean="0"/>
              <a:t>Zakelijk gesprek</a:t>
            </a:r>
          </a:p>
          <a:p>
            <a:pPr lvl="1"/>
            <a:r>
              <a:rPr lang="nl-NL" dirty="0" smtClean="0"/>
              <a:t>Afrekenen aan de kassa</a:t>
            </a:r>
          </a:p>
          <a:p>
            <a:pPr lvl="1"/>
            <a:r>
              <a:rPr lang="nl-NL" dirty="0" smtClean="0"/>
              <a:t>Gesprek in de </a:t>
            </a:r>
            <a:r>
              <a:rPr lang="nl-NL" dirty="0" smtClean="0"/>
              <a:t>trein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Publieke ruimte</a:t>
            </a:r>
          </a:p>
        </p:txBody>
      </p:sp>
      <p:sp>
        <p:nvSpPr>
          <p:cNvPr id="2355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nl-NL" dirty="0" smtClean="0"/>
              <a:t>Onpersoonlijk </a:t>
            </a:r>
            <a:r>
              <a:rPr lang="nl-NL" dirty="0" smtClean="0"/>
              <a:t>contact</a:t>
            </a:r>
          </a:p>
          <a:p>
            <a:r>
              <a:rPr lang="nl-NL" dirty="0" smtClean="0"/>
              <a:t>Openbare </a:t>
            </a:r>
            <a:r>
              <a:rPr lang="nl-NL" dirty="0" smtClean="0"/>
              <a:t>gelegenheden</a:t>
            </a:r>
            <a:endParaRPr lang="nl-NL" dirty="0"/>
          </a:p>
          <a:p>
            <a:pPr lvl="1"/>
            <a:r>
              <a:rPr lang="nl-NL" dirty="0" smtClean="0"/>
              <a:t>Groepsbijeenkomst met spreker</a:t>
            </a:r>
            <a:endParaRPr lang="nl-NL" dirty="0"/>
          </a:p>
          <a:p>
            <a:pPr lvl="1"/>
            <a:r>
              <a:rPr lang="nl-NL" dirty="0" smtClean="0"/>
              <a:t>Theater</a:t>
            </a:r>
          </a:p>
          <a:p>
            <a:pPr lvl="1"/>
            <a:r>
              <a:rPr lang="nl-NL" dirty="0" smtClean="0"/>
              <a:t>Concert</a:t>
            </a:r>
          </a:p>
          <a:p>
            <a:pPr lvl="1"/>
            <a:r>
              <a:rPr lang="nl-NL" dirty="0" smtClean="0"/>
              <a:t>Interactie is erg moeilijk </a:t>
            </a:r>
            <a:r>
              <a:rPr lang="nl-NL" dirty="0" smtClean="0">
                <a:sym typeface="Wingdings" panose="05000000000000000000" pitchFamily="2" charset="2"/>
              </a:rPr>
              <a:t> vaak </a:t>
            </a:r>
            <a:r>
              <a:rPr lang="nl-NL" dirty="0" smtClean="0">
                <a:sym typeface="Wingdings" panose="05000000000000000000" pitchFamily="2" charset="2"/>
              </a:rPr>
              <a:t>eenrichtingsverkeer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2126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De ervaren afstand verschilt van persoon tot persoon</a:t>
            </a:r>
            <a:endParaRPr lang="nl-NL" dirty="0"/>
          </a:p>
        </p:txBody>
      </p:sp>
      <p:sp>
        <p:nvSpPr>
          <p:cNvPr id="2969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Persoonlijk</a:t>
            </a:r>
          </a:p>
          <a:p>
            <a:r>
              <a:rPr lang="nl-NL" dirty="0" smtClean="0"/>
              <a:t>Cultureel bepaald</a:t>
            </a:r>
            <a:endParaRPr lang="nl-NL" dirty="0"/>
          </a:p>
          <a:p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096344" cy="20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9"/>
          <a:stretch/>
        </p:blipFill>
        <p:spPr bwMode="auto">
          <a:xfrm>
            <a:off x="251520" y="4509120"/>
            <a:ext cx="360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Communicatieproblemen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5059944"/>
          </a:xfrm>
        </p:spPr>
        <p:txBody>
          <a:bodyPr>
            <a:normAutofit/>
          </a:bodyPr>
          <a:lstStyle/>
          <a:p>
            <a:r>
              <a:rPr lang="nl-NL" dirty="0" smtClean="0"/>
              <a:t>De boodschap komt niet </a:t>
            </a:r>
            <a:r>
              <a:rPr lang="nl-NL" dirty="0" smtClean="0"/>
              <a:t>over</a:t>
            </a:r>
            <a:endParaRPr lang="nl-NL" dirty="0" smtClean="0"/>
          </a:p>
          <a:p>
            <a:pPr lvl="1"/>
            <a:r>
              <a:rPr lang="nl-NL" dirty="0" smtClean="0"/>
              <a:t>De zender kan de boodschap niet goed overdragen</a:t>
            </a:r>
          </a:p>
          <a:p>
            <a:pPr lvl="1"/>
            <a:r>
              <a:rPr lang="nl-NL" dirty="0" smtClean="0"/>
              <a:t>De ontvanger kan de boodschap niet </a:t>
            </a:r>
            <a:r>
              <a:rPr lang="nl-NL" dirty="0" smtClean="0"/>
              <a:t>begrijpen / ontvangen </a:t>
            </a:r>
            <a:r>
              <a:rPr lang="nl-NL" dirty="0" smtClean="0"/>
              <a:t>zoals </a:t>
            </a:r>
            <a:r>
              <a:rPr lang="nl-NL" dirty="0" smtClean="0"/>
              <a:t>bedoeld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Communicatieproblemen</a:t>
            </a:r>
            <a:endParaRPr lang="nl-NL" dirty="0" smtClean="0"/>
          </a:p>
          <a:p>
            <a:pPr lvl="1"/>
            <a:r>
              <a:rPr lang="nl-NL" dirty="0" smtClean="0"/>
              <a:t>Door </a:t>
            </a:r>
            <a:r>
              <a:rPr lang="nl-NL" dirty="0" smtClean="0"/>
              <a:t>verschil in referentiekader</a:t>
            </a:r>
          </a:p>
          <a:p>
            <a:pPr lvl="1"/>
            <a:r>
              <a:rPr lang="nl-NL" dirty="0"/>
              <a:t>B</a:t>
            </a:r>
            <a:r>
              <a:rPr lang="nl-NL" dirty="0" smtClean="0"/>
              <a:t>ij </a:t>
            </a:r>
            <a:r>
              <a:rPr lang="nl-NL" dirty="0" smtClean="0"/>
              <a:t>het coderen van de boodschap</a:t>
            </a:r>
          </a:p>
          <a:p>
            <a:pPr lvl="1"/>
            <a:r>
              <a:rPr lang="nl-NL" dirty="0" smtClean="0"/>
              <a:t>Door </a:t>
            </a:r>
            <a:r>
              <a:rPr lang="nl-NL" dirty="0" smtClean="0"/>
              <a:t>zintuiglijke- of spraakbeperkingen</a:t>
            </a:r>
          </a:p>
          <a:p>
            <a:pPr lvl="1"/>
            <a:r>
              <a:rPr lang="nl-NL" dirty="0" smtClean="0"/>
              <a:t>Bij </a:t>
            </a:r>
            <a:r>
              <a:rPr lang="nl-NL" dirty="0" smtClean="0"/>
              <a:t>de decodering van de boodschap</a:t>
            </a:r>
          </a:p>
          <a:p>
            <a:pPr lvl="1"/>
            <a:r>
              <a:rPr lang="nl-NL" dirty="0" smtClean="0"/>
              <a:t>Door </a:t>
            </a:r>
            <a:r>
              <a:rPr lang="nl-NL" dirty="0" smtClean="0"/>
              <a:t>ruis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43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Problemen door verschil in referentiekader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612" y="1390680"/>
            <a:ext cx="7810772" cy="549627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Referentiekader= Het geheel van waarden en normen van een persoon of </a:t>
            </a:r>
            <a:r>
              <a:rPr lang="nl-NL" dirty="0" smtClean="0"/>
              <a:t>groep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De zender en ontvanger hebben andere waarden</a:t>
            </a:r>
            <a:r>
              <a:rPr lang="nl-NL" dirty="0"/>
              <a:t> </a:t>
            </a:r>
            <a:r>
              <a:rPr lang="nl-NL" dirty="0" smtClean="0"/>
              <a:t>en </a:t>
            </a:r>
            <a:r>
              <a:rPr lang="nl-NL" dirty="0" smtClean="0"/>
              <a:t>normen</a:t>
            </a:r>
            <a:endParaRPr lang="nl-NL" dirty="0" smtClean="0"/>
          </a:p>
          <a:p>
            <a:pPr lvl="1"/>
            <a:r>
              <a:rPr lang="nl-NL" dirty="0" smtClean="0"/>
              <a:t>Je begrijpt de ander niet omdat je …</a:t>
            </a:r>
          </a:p>
          <a:p>
            <a:pPr lvl="2"/>
            <a:r>
              <a:rPr lang="nl-NL" dirty="0" smtClean="0"/>
              <a:t>… totaal andere interesses </a:t>
            </a:r>
            <a:r>
              <a:rPr lang="nl-NL" dirty="0" smtClean="0"/>
              <a:t>hebt</a:t>
            </a:r>
            <a:endParaRPr lang="nl-NL" dirty="0" smtClean="0"/>
          </a:p>
          <a:p>
            <a:pPr lvl="2"/>
            <a:r>
              <a:rPr lang="nl-NL" dirty="0" smtClean="0"/>
              <a:t>… ander werk </a:t>
            </a:r>
            <a:r>
              <a:rPr lang="nl-NL" dirty="0" smtClean="0"/>
              <a:t>doet</a:t>
            </a:r>
            <a:endParaRPr lang="nl-NL" dirty="0" smtClean="0"/>
          </a:p>
          <a:p>
            <a:pPr lvl="2"/>
            <a:r>
              <a:rPr lang="nl-NL" dirty="0" smtClean="0"/>
              <a:t>… een andere levensbeschouwing </a:t>
            </a:r>
            <a:r>
              <a:rPr lang="nl-NL" dirty="0" smtClean="0"/>
              <a:t>hebt</a:t>
            </a:r>
            <a:endParaRPr lang="nl-NL" dirty="0" smtClean="0"/>
          </a:p>
          <a:p>
            <a:pPr lvl="2"/>
            <a:r>
              <a:rPr lang="nl-NL" dirty="0" smtClean="0"/>
              <a:t>… een andere cultuur </a:t>
            </a:r>
            <a:r>
              <a:rPr lang="nl-NL" dirty="0" smtClean="0"/>
              <a:t>aanhangt</a:t>
            </a:r>
            <a:endParaRPr lang="nl-NL" dirty="0" smtClean="0"/>
          </a:p>
          <a:p>
            <a:pPr lvl="2"/>
            <a:r>
              <a:rPr lang="nl-NL" dirty="0" smtClean="0"/>
              <a:t>… etc. </a:t>
            </a:r>
          </a:p>
          <a:p>
            <a:pPr marL="548640" lvl="2" indent="0">
              <a:buNone/>
            </a:pPr>
            <a:endParaRPr lang="nl-NL" sz="2400" dirty="0" smtClean="0">
              <a:solidFill>
                <a:schemeClr val="tx2"/>
              </a:solidFill>
            </a:endParaRPr>
          </a:p>
          <a:p>
            <a:pPr marL="548640" lvl="2" indent="0">
              <a:buNone/>
            </a:pPr>
            <a:r>
              <a:rPr lang="nl-NL" sz="2400" b="1" dirty="0" smtClean="0">
                <a:solidFill>
                  <a:schemeClr val="tx2"/>
                </a:solidFill>
              </a:rPr>
              <a:t>Om deze communicatieproblemen op te </a:t>
            </a:r>
            <a:br>
              <a:rPr lang="nl-NL" sz="2400" b="1" dirty="0" smtClean="0">
                <a:solidFill>
                  <a:schemeClr val="tx2"/>
                </a:solidFill>
              </a:rPr>
            </a:br>
            <a:r>
              <a:rPr lang="nl-NL" sz="2400" b="1" dirty="0" smtClean="0">
                <a:solidFill>
                  <a:schemeClr val="tx2"/>
                </a:solidFill>
              </a:rPr>
              <a:t>lossen is empathie en tolerantie een vereiste!</a:t>
            </a:r>
          </a:p>
          <a:p>
            <a:pPr lvl="2"/>
            <a:endParaRPr lang="nl-NL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08" y="3284984"/>
            <a:ext cx="3106367" cy="212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/>
          </a:bodyPr>
          <a:lstStyle/>
          <a:p>
            <a:r>
              <a:rPr lang="nl-NL" dirty="0" smtClean="0"/>
              <a:t>Problemen bij het coderen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7499176" cy="5112568"/>
          </a:xfrm>
        </p:spPr>
        <p:txBody>
          <a:bodyPr>
            <a:normAutofit/>
          </a:bodyPr>
          <a:lstStyle/>
          <a:p>
            <a:r>
              <a:rPr lang="nl-NL" dirty="0" smtClean="0"/>
              <a:t>Coderen</a:t>
            </a:r>
          </a:p>
          <a:p>
            <a:pPr lvl="1"/>
            <a:r>
              <a:rPr lang="nl-NL" dirty="0"/>
              <a:t>O</a:t>
            </a:r>
            <a:r>
              <a:rPr lang="nl-NL" dirty="0" smtClean="0"/>
              <a:t>mzetten van gevoelens en gedachten in woorden en gedrag</a:t>
            </a:r>
          </a:p>
          <a:p>
            <a:pPr lvl="1"/>
            <a:r>
              <a:rPr lang="nl-NL" dirty="0" smtClean="0"/>
              <a:t>Hoe zorg je ervoor dat dit goed overkomt</a:t>
            </a:r>
            <a:endParaRPr lang="nl-NL" dirty="0" smtClean="0"/>
          </a:p>
          <a:p>
            <a:pPr lvl="1"/>
            <a:r>
              <a:rPr lang="nl-NL" dirty="0"/>
              <a:t>H</a:t>
            </a:r>
            <a:r>
              <a:rPr lang="nl-NL" dirty="0" smtClean="0"/>
              <a:t>et verpakken van </a:t>
            </a:r>
            <a:r>
              <a:rPr lang="nl-NL" dirty="0"/>
              <a:t>de </a:t>
            </a:r>
            <a:r>
              <a:rPr lang="nl-NL" dirty="0" smtClean="0"/>
              <a:t>boodschap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Fouten die de zender kan </a:t>
            </a:r>
            <a:r>
              <a:rPr lang="nl-NL" dirty="0" smtClean="0"/>
              <a:t>maken</a:t>
            </a:r>
            <a:endParaRPr lang="nl-NL" dirty="0" smtClean="0"/>
          </a:p>
          <a:p>
            <a:pPr lvl="1"/>
            <a:r>
              <a:rPr lang="nl-NL" dirty="0"/>
              <a:t>O</a:t>
            </a:r>
            <a:r>
              <a:rPr lang="nl-NL" dirty="0" smtClean="0"/>
              <a:t>nbekende woorden</a:t>
            </a:r>
          </a:p>
          <a:p>
            <a:pPr lvl="1"/>
            <a:r>
              <a:rPr lang="nl-NL" dirty="0" smtClean="0"/>
              <a:t>Intonatie</a:t>
            </a:r>
          </a:p>
          <a:p>
            <a:pPr lvl="1"/>
            <a:r>
              <a:rPr lang="nl-NL" dirty="0"/>
              <a:t>O</a:t>
            </a:r>
            <a:r>
              <a:rPr lang="nl-NL" dirty="0" smtClean="0"/>
              <a:t>nduidelijke woorden </a:t>
            </a: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58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23528" y="1628800"/>
            <a:ext cx="8064896" cy="5112568"/>
          </a:xfrm>
        </p:spPr>
        <p:txBody>
          <a:bodyPr>
            <a:normAutofit/>
          </a:bodyPr>
          <a:lstStyle/>
          <a:p>
            <a:r>
              <a:rPr lang="nl-NL" dirty="0"/>
              <a:t>Informatieoverdracht</a:t>
            </a:r>
          </a:p>
          <a:p>
            <a:pPr lvl="1"/>
            <a:r>
              <a:rPr lang="nl-NL" dirty="0"/>
              <a:t>Overbrengen van informatie van de een naar de </a:t>
            </a:r>
            <a:r>
              <a:rPr lang="nl-NL" dirty="0" smtClean="0"/>
              <a:t>ander</a:t>
            </a:r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467544" y="5157192"/>
            <a:ext cx="201622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Zender</a:t>
            </a: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3275856" y="5525369"/>
            <a:ext cx="18722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boodschap</a:t>
            </a:r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5868144" y="5137094"/>
            <a:ext cx="2016224" cy="1408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Ontvanger</a:t>
            </a:r>
            <a:endParaRPr lang="nl-NL" dirty="0"/>
          </a:p>
        </p:txBody>
      </p:sp>
      <p:sp>
        <p:nvSpPr>
          <p:cNvPr id="8" name="PIJL-RECHTS 7"/>
          <p:cNvSpPr/>
          <p:nvPr/>
        </p:nvSpPr>
        <p:spPr>
          <a:xfrm>
            <a:off x="2627784" y="5805264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RECHTS 8"/>
          <p:cNvSpPr/>
          <p:nvPr/>
        </p:nvSpPr>
        <p:spPr>
          <a:xfrm>
            <a:off x="5292080" y="5805264"/>
            <a:ext cx="432048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8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Problemen door zintuiglijke beperkingen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zintuigen nemen een boodschap </a:t>
            </a:r>
            <a:r>
              <a:rPr lang="nl-NL" dirty="0" smtClean="0"/>
              <a:t>waar</a:t>
            </a:r>
            <a:endParaRPr lang="nl-NL" dirty="0" smtClean="0"/>
          </a:p>
          <a:p>
            <a:pPr lvl="1"/>
            <a:r>
              <a:rPr lang="nl-NL" dirty="0" smtClean="0"/>
              <a:t>Ogen zien</a:t>
            </a:r>
          </a:p>
          <a:p>
            <a:pPr lvl="1"/>
            <a:r>
              <a:rPr lang="nl-NL" dirty="0" smtClean="0"/>
              <a:t>Oren horen</a:t>
            </a:r>
          </a:p>
          <a:p>
            <a:r>
              <a:rPr lang="nl-NL" dirty="0" smtClean="0"/>
              <a:t>Wanneer </a:t>
            </a:r>
            <a:r>
              <a:rPr lang="nl-NL" dirty="0" smtClean="0"/>
              <a:t>er iets mis is met de zintuigen van de ontvanger kan hij de boodschap niet goed meer horen en </a:t>
            </a:r>
            <a:r>
              <a:rPr lang="nl-NL" dirty="0" smtClean="0"/>
              <a:t>zien</a:t>
            </a:r>
            <a:endParaRPr lang="nl-NL" dirty="0" smtClean="0"/>
          </a:p>
          <a:p>
            <a:r>
              <a:rPr lang="nl-NL" dirty="0" smtClean="0"/>
              <a:t>Wanneer er iets mis is met het spraakorgaan van de zender gaat het ook </a:t>
            </a:r>
            <a:r>
              <a:rPr lang="nl-NL" dirty="0" smtClean="0"/>
              <a:t>mis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6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Problemen bij de decodering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>
            <a:normAutofit/>
          </a:bodyPr>
          <a:lstStyle/>
          <a:p>
            <a:r>
              <a:rPr lang="nl-NL" dirty="0" smtClean="0"/>
              <a:t>Decoderen</a:t>
            </a:r>
            <a:endParaRPr lang="nl-NL" dirty="0" smtClean="0"/>
          </a:p>
          <a:p>
            <a:pPr lvl="1"/>
            <a:r>
              <a:rPr lang="nl-NL" dirty="0" smtClean="0"/>
              <a:t>Het ‘uitpakken’ van de boodschap door de </a:t>
            </a:r>
            <a:r>
              <a:rPr lang="nl-NL" dirty="0" smtClean="0"/>
              <a:t>ontvanger</a:t>
            </a:r>
            <a:endParaRPr lang="nl-NL" dirty="0" smtClean="0"/>
          </a:p>
          <a:p>
            <a:pPr lvl="1"/>
            <a:r>
              <a:rPr lang="nl-NL" dirty="0" smtClean="0"/>
              <a:t>De manier waarop de ontvanger de boodschap </a:t>
            </a:r>
            <a:r>
              <a:rPr lang="nl-NL" dirty="0" smtClean="0"/>
              <a:t>interpreteert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Fouten die de ontvanger kan </a:t>
            </a:r>
            <a:r>
              <a:rPr lang="nl-NL" dirty="0" smtClean="0"/>
              <a:t>maken</a:t>
            </a:r>
          </a:p>
          <a:p>
            <a:pPr lvl="1"/>
            <a:r>
              <a:rPr lang="nl-NL" dirty="0" smtClean="0"/>
              <a:t>Hij/zij geeft een andere betekenis aan de woorden of gebaren van de zender</a:t>
            </a:r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Hij/zij geeft een eigen invulling aan de woorden of gebaren van de </a:t>
            </a:r>
            <a:r>
              <a:rPr lang="nl-NL" dirty="0" smtClean="0">
                <a:sym typeface="Wingdings" panose="05000000000000000000" pitchFamily="2" charset="2"/>
              </a:rPr>
              <a:t>zender</a:t>
            </a:r>
            <a:endParaRPr lang="nl-NL" dirty="0" smtClean="0">
              <a:sym typeface="Wingdings" panose="05000000000000000000" pitchFamily="2" charset="2"/>
            </a:endParaRPr>
          </a:p>
          <a:p>
            <a:pPr lvl="2"/>
            <a:r>
              <a:rPr lang="nl-NL" dirty="0">
                <a:sym typeface="Wingdings" panose="05000000000000000000" pitchFamily="2" charset="2"/>
              </a:rPr>
              <a:t>D</a:t>
            </a:r>
            <a:r>
              <a:rPr lang="nl-NL" dirty="0" smtClean="0">
                <a:sym typeface="Wingdings" panose="05000000000000000000" pitchFamily="2" charset="2"/>
              </a:rPr>
              <a:t>oor </a:t>
            </a:r>
            <a:r>
              <a:rPr lang="nl-NL" dirty="0" smtClean="0">
                <a:sym typeface="Wingdings" panose="05000000000000000000" pitchFamily="2" charset="2"/>
              </a:rPr>
              <a:t>emoties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2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door ruis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5248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Externe ruis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/>
              <a:t>Factoren </a:t>
            </a:r>
            <a:r>
              <a:rPr lang="nl-NL" dirty="0"/>
              <a:t>die de communicatie van buitenaf verstoren</a:t>
            </a:r>
          </a:p>
          <a:p>
            <a:pPr lvl="1"/>
            <a:r>
              <a:rPr lang="nl-NL" dirty="0" smtClean="0"/>
              <a:t>Achtergrondgeluiden</a:t>
            </a:r>
            <a:endParaRPr lang="nl-NL" dirty="0" smtClean="0"/>
          </a:p>
          <a:p>
            <a:pPr lvl="1"/>
            <a:r>
              <a:rPr lang="nl-NL" dirty="0" smtClean="0"/>
              <a:t>Een storende telefoonlijn</a:t>
            </a:r>
          </a:p>
          <a:p>
            <a:pPr lvl="1"/>
            <a:r>
              <a:rPr lang="nl-NL" dirty="0" smtClean="0"/>
              <a:t>Een sneeuwende televisie</a:t>
            </a:r>
          </a:p>
          <a:p>
            <a:pPr lvl="1"/>
            <a:r>
              <a:rPr lang="nl-NL" dirty="0" smtClean="0"/>
              <a:t>Een wrat op iemands lip</a:t>
            </a:r>
          </a:p>
          <a:p>
            <a:pPr lvl="1"/>
            <a:r>
              <a:rPr lang="nl-NL" dirty="0" smtClean="0"/>
              <a:t>Een slechte adem</a:t>
            </a:r>
          </a:p>
          <a:p>
            <a:pPr marL="0" indent="0">
              <a:buNone/>
            </a:pPr>
            <a:r>
              <a:rPr lang="nl-NL" dirty="0" smtClean="0"/>
              <a:t>Interne ruis</a:t>
            </a:r>
          </a:p>
          <a:p>
            <a:r>
              <a:rPr lang="nl-NL" dirty="0" smtClean="0"/>
              <a:t>Ruis </a:t>
            </a:r>
            <a:r>
              <a:rPr lang="nl-NL" dirty="0"/>
              <a:t>die met zender of ontvanger te maken </a:t>
            </a:r>
            <a:r>
              <a:rPr lang="nl-NL" dirty="0" smtClean="0"/>
              <a:t>heeft</a:t>
            </a:r>
            <a:endParaRPr lang="nl-NL" dirty="0" smtClean="0"/>
          </a:p>
          <a:p>
            <a:pPr lvl="1"/>
            <a:r>
              <a:rPr lang="nl-NL" dirty="0" smtClean="0"/>
              <a:t>Zender heeft hoofdpijn</a:t>
            </a:r>
          </a:p>
          <a:p>
            <a:pPr lvl="1"/>
            <a:r>
              <a:rPr lang="nl-NL" dirty="0" smtClean="0"/>
              <a:t>De ontvanger heeft vooroordelen over de zender</a:t>
            </a: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97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Hoofdstuk </a:t>
            </a:r>
            <a:r>
              <a:rPr lang="nl-NL" dirty="0" smtClean="0"/>
              <a:t>12 </a:t>
            </a:r>
            <a:endParaRPr lang="nl-NL" dirty="0" smtClean="0"/>
          </a:p>
          <a:p>
            <a:pPr lvl="1"/>
            <a:r>
              <a:rPr lang="nl-NL" dirty="0" smtClean="0"/>
              <a:t>Opdracht 4</a:t>
            </a:r>
            <a:r>
              <a:rPr lang="nl-NL" dirty="0" smtClean="0"/>
              <a:t>, 5, 6, 7 en </a:t>
            </a:r>
            <a:r>
              <a:rPr lang="nl-NL" dirty="0" smtClean="0"/>
              <a:t>11</a:t>
            </a:r>
          </a:p>
          <a:p>
            <a:pPr marL="292608" lvl="1" indent="0">
              <a:buNone/>
            </a:pPr>
            <a:endParaRPr lang="nl-NL" dirty="0" smtClean="0"/>
          </a:p>
          <a:p>
            <a:r>
              <a:rPr lang="nl-NL" dirty="0" smtClean="0"/>
              <a:t>Hoofdstuk 13</a:t>
            </a:r>
          </a:p>
          <a:p>
            <a:pPr lvl="1"/>
            <a:r>
              <a:rPr lang="nl-NL" dirty="0" smtClean="0"/>
              <a:t>Opdracht 1, 3</a:t>
            </a:r>
            <a:r>
              <a:rPr lang="nl-NL" dirty="0" smtClean="0"/>
              <a:t>, 4, 5, 6, 7 en 8</a:t>
            </a:r>
            <a:endParaRPr lang="nl-NL" dirty="0"/>
          </a:p>
        </p:txBody>
      </p:sp>
      <p:pic>
        <p:nvPicPr>
          <p:cNvPr id="4" name="Picture 2" descr="Traject V&amp;V begeleiden niveau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633">
            <a:off x="7189527" y="4647818"/>
            <a:ext cx="1609547" cy="20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Het is echter niet zó simpel …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Communicatie </a:t>
            </a:r>
            <a:endParaRPr lang="nl-NL" dirty="0"/>
          </a:p>
          <a:p>
            <a:pPr lvl="1"/>
            <a:r>
              <a:rPr lang="nl-NL" dirty="0"/>
              <a:t>W</a:t>
            </a:r>
            <a:r>
              <a:rPr lang="nl-NL" dirty="0" smtClean="0"/>
              <a:t>isselwerking </a:t>
            </a:r>
            <a:r>
              <a:rPr lang="nl-NL" dirty="0" smtClean="0"/>
              <a:t>tussen zender en ontvanger</a:t>
            </a:r>
          </a:p>
          <a:p>
            <a:pPr lvl="1"/>
            <a:r>
              <a:rPr lang="nl-NL" dirty="0" smtClean="0"/>
              <a:t>Zender en ontvanger </a:t>
            </a:r>
            <a:r>
              <a:rPr lang="nl-NL" dirty="0" smtClean="0"/>
              <a:t>wisselen van rol</a:t>
            </a:r>
          </a:p>
          <a:p>
            <a:pPr lvl="1"/>
            <a:r>
              <a:rPr lang="nl-NL" dirty="0"/>
              <a:t>I</a:t>
            </a:r>
            <a:r>
              <a:rPr lang="nl-NL" dirty="0" smtClean="0"/>
              <a:t>nteractie</a:t>
            </a:r>
            <a:endParaRPr lang="nl-NL" sz="4400" dirty="0" smtClean="0">
              <a:solidFill>
                <a:schemeClr val="tx2"/>
              </a:solidFill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W</a:t>
            </a:r>
            <a:r>
              <a:rPr lang="nl-NL" dirty="0" smtClean="0">
                <a:sym typeface="Wingdings" panose="05000000000000000000" pitchFamily="2" charset="2"/>
              </a:rPr>
              <a:t>ederzijdse beïnvloeding</a:t>
            </a:r>
            <a:endParaRPr lang="nl-NL" dirty="0" smtClean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45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Effectief versus ineffectief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r>
              <a:rPr lang="nl-NL" dirty="0" smtClean="0"/>
              <a:t>Effectieve </a:t>
            </a:r>
            <a:r>
              <a:rPr lang="nl-NL" dirty="0" smtClean="0"/>
              <a:t>communicatie</a:t>
            </a:r>
            <a:endParaRPr lang="nl-NL" dirty="0" smtClean="0"/>
          </a:p>
          <a:p>
            <a:pPr lvl="1"/>
            <a:r>
              <a:rPr lang="nl-NL" dirty="0" smtClean="0"/>
              <a:t>De ontvanger is actief betrokken bij </a:t>
            </a:r>
            <a:r>
              <a:rPr lang="nl-NL" dirty="0" smtClean="0"/>
              <a:t>de informatieoverdracht</a:t>
            </a:r>
            <a:endParaRPr lang="nl-NL" dirty="0" smtClean="0"/>
          </a:p>
          <a:p>
            <a:pPr lvl="1"/>
            <a:r>
              <a:rPr lang="nl-NL" dirty="0" smtClean="0"/>
              <a:t>De boodschap komt over zoals de zender het </a:t>
            </a:r>
            <a:r>
              <a:rPr lang="nl-NL" dirty="0" smtClean="0"/>
              <a:t>bedoelt</a:t>
            </a:r>
            <a:endParaRPr lang="nl-NL" dirty="0" smtClean="0"/>
          </a:p>
          <a:p>
            <a:pPr marL="292608" lvl="1" indent="0">
              <a:buNone/>
            </a:pPr>
            <a:endParaRPr lang="nl-NL" dirty="0"/>
          </a:p>
          <a:p>
            <a:r>
              <a:rPr lang="nl-NL" dirty="0" smtClean="0"/>
              <a:t>Ineffectieve </a:t>
            </a:r>
            <a:r>
              <a:rPr lang="nl-NL" dirty="0" smtClean="0"/>
              <a:t>communicatie</a:t>
            </a:r>
            <a:endParaRPr lang="nl-NL" dirty="0"/>
          </a:p>
          <a:p>
            <a:pPr lvl="1"/>
            <a:r>
              <a:rPr lang="nl-NL" dirty="0" smtClean="0"/>
              <a:t>De ontvanger heeft geen aandacht voor de boodschap van de </a:t>
            </a:r>
            <a:r>
              <a:rPr lang="nl-NL" dirty="0" smtClean="0"/>
              <a:t>verteller</a:t>
            </a:r>
            <a:endParaRPr lang="nl-NL" dirty="0" smtClean="0"/>
          </a:p>
          <a:p>
            <a:pPr lvl="1"/>
            <a:r>
              <a:rPr lang="nl-NL" dirty="0" smtClean="0"/>
              <a:t>De ontvanger heeft de boodschap anders begrepen dan de zender </a:t>
            </a:r>
            <a:r>
              <a:rPr lang="nl-NL" dirty="0" smtClean="0"/>
              <a:t>bedoelt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88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Soorten communicatie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Eenzijdig</a:t>
            </a:r>
            <a:endParaRPr lang="nl-NL" dirty="0"/>
          </a:p>
          <a:p>
            <a:r>
              <a:rPr lang="nl-NL" dirty="0" smtClean="0"/>
              <a:t>Tweezijdig</a:t>
            </a:r>
          </a:p>
          <a:p>
            <a:r>
              <a:rPr lang="nl-NL" dirty="0" smtClean="0"/>
              <a:t>Verbaal</a:t>
            </a:r>
          </a:p>
          <a:p>
            <a:r>
              <a:rPr lang="nl-NL" dirty="0" smtClean="0"/>
              <a:t>Non-verbaal</a:t>
            </a:r>
          </a:p>
        </p:txBody>
      </p:sp>
    </p:spTree>
    <p:extLst>
      <p:ext uri="{BB962C8B-B14F-4D97-AF65-F5344CB8AC3E}">
        <p14:creationId xmlns:p14="http://schemas.microsoft.com/office/powerpoint/2010/main" val="32347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Eenzijdig versus tweezijdig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Eenzijdig = </a:t>
            </a:r>
            <a:r>
              <a:rPr lang="nl-NL" dirty="0" smtClean="0">
                <a:solidFill>
                  <a:schemeClr val="tx2"/>
                </a:solidFill>
              </a:rPr>
              <a:t>eenrichtingsverkeer</a:t>
            </a:r>
            <a:endParaRPr lang="nl-NL" dirty="0" smtClean="0">
              <a:solidFill>
                <a:schemeClr val="tx2"/>
              </a:solidFill>
            </a:endParaRPr>
          </a:p>
          <a:p>
            <a:pPr lvl="1"/>
            <a:r>
              <a:rPr lang="nl-NL" dirty="0" smtClean="0"/>
              <a:t>Van zender naar ontvanger en niet </a:t>
            </a:r>
            <a:r>
              <a:rPr lang="nl-NL" dirty="0" smtClean="0"/>
              <a:t>andersom</a:t>
            </a:r>
            <a:endParaRPr lang="nl-NL" dirty="0" smtClean="0"/>
          </a:p>
          <a:p>
            <a:pPr lvl="1"/>
            <a:r>
              <a:rPr lang="nl-NL" dirty="0" smtClean="0"/>
              <a:t>Gaat vaak via een tussenweg: radio, tv of </a:t>
            </a:r>
            <a:r>
              <a:rPr lang="nl-NL" dirty="0" smtClean="0"/>
              <a:t>boek</a:t>
            </a:r>
            <a:endParaRPr lang="nl-NL" dirty="0" smtClean="0"/>
          </a:p>
          <a:p>
            <a:pPr lvl="1"/>
            <a:r>
              <a:rPr lang="nl-NL" dirty="0" smtClean="0"/>
              <a:t>Moeilijk voor de </a:t>
            </a:r>
            <a:r>
              <a:rPr lang="nl-NL" dirty="0" smtClean="0"/>
              <a:t>zender</a:t>
            </a:r>
            <a:endParaRPr lang="nl-NL" dirty="0" smtClean="0"/>
          </a:p>
          <a:p>
            <a:pPr lvl="2"/>
            <a:r>
              <a:rPr lang="nl-NL" dirty="0" smtClean="0"/>
              <a:t>Je moet in één keer te verstaan en te begrijpen </a:t>
            </a:r>
            <a:r>
              <a:rPr lang="nl-NL" dirty="0" smtClean="0"/>
              <a:t>zijn</a:t>
            </a:r>
            <a:endParaRPr lang="nl-NL" dirty="0" smtClean="0"/>
          </a:p>
          <a:p>
            <a:pPr lvl="2"/>
            <a:r>
              <a:rPr lang="nl-NL" dirty="0" smtClean="0"/>
              <a:t>Goed aansluiten bij doelgroep: Jeugdjournaal en </a:t>
            </a:r>
            <a:r>
              <a:rPr lang="nl-NL" dirty="0" smtClean="0"/>
              <a:t>NOS-journaal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solidFill>
                  <a:schemeClr val="tx2"/>
                </a:solidFill>
              </a:rPr>
              <a:t>Tweezijdig/meerzijdig = </a:t>
            </a:r>
            <a:r>
              <a:rPr lang="nl-NL" dirty="0" smtClean="0">
                <a:solidFill>
                  <a:schemeClr val="tx2"/>
                </a:solidFill>
              </a:rPr>
              <a:t>interactie</a:t>
            </a:r>
            <a:endParaRPr lang="nl-NL" dirty="0" smtClean="0"/>
          </a:p>
          <a:p>
            <a:pPr lvl="1"/>
            <a:r>
              <a:rPr lang="nl-NL" dirty="0" smtClean="0"/>
              <a:t>Wisselwerking tussen zender en </a:t>
            </a:r>
            <a:r>
              <a:rPr lang="nl-NL" dirty="0" smtClean="0"/>
              <a:t>ontvanger</a:t>
            </a:r>
            <a:endParaRPr lang="nl-NL" dirty="0" smtClean="0"/>
          </a:p>
          <a:p>
            <a:pPr lvl="1"/>
            <a:r>
              <a:rPr lang="nl-NL" dirty="0" smtClean="0"/>
              <a:t>Voordelen</a:t>
            </a:r>
            <a:endParaRPr lang="nl-NL" dirty="0" smtClean="0"/>
          </a:p>
          <a:p>
            <a:pPr lvl="2"/>
            <a:r>
              <a:rPr lang="nl-NL" dirty="0" smtClean="0"/>
              <a:t>Verduidelijking </a:t>
            </a:r>
            <a:r>
              <a:rPr lang="nl-NL" dirty="0" smtClean="0"/>
              <a:t>vragen</a:t>
            </a:r>
            <a:endParaRPr lang="nl-NL" dirty="0" smtClean="0"/>
          </a:p>
          <a:p>
            <a:pPr lvl="2"/>
            <a:r>
              <a:rPr lang="nl-NL" dirty="0" smtClean="0"/>
              <a:t>Aanvullingen </a:t>
            </a:r>
            <a:r>
              <a:rPr lang="nl-NL" dirty="0" smtClean="0"/>
              <a:t>geven</a:t>
            </a:r>
            <a:endParaRPr lang="nl-NL" dirty="0" smtClean="0"/>
          </a:p>
          <a:p>
            <a:pPr lvl="2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285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Verbale communicatie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5257800"/>
          </a:xfrm>
        </p:spPr>
        <p:txBody>
          <a:bodyPr>
            <a:normAutofit/>
          </a:bodyPr>
          <a:lstStyle/>
          <a:p>
            <a:r>
              <a:rPr lang="nl-NL" dirty="0" smtClean="0"/>
              <a:t>Uitwisseling van </a:t>
            </a:r>
            <a:r>
              <a:rPr lang="nl-NL" dirty="0" smtClean="0"/>
              <a:t>woorden</a:t>
            </a:r>
            <a:endParaRPr lang="nl-NL" dirty="0" smtClean="0"/>
          </a:p>
          <a:p>
            <a:pPr lvl="1"/>
            <a:r>
              <a:rPr lang="nl-NL" dirty="0" smtClean="0"/>
              <a:t>Een gesprek voeren</a:t>
            </a:r>
          </a:p>
          <a:p>
            <a:pPr lvl="1"/>
            <a:r>
              <a:rPr lang="nl-NL" dirty="0" smtClean="0"/>
              <a:t>Lezen</a:t>
            </a:r>
          </a:p>
          <a:p>
            <a:pPr lvl="1"/>
            <a:r>
              <a:rPr lang="nl-NL" dirty="0" smtClean="0"/>
              <a:t>Tv kijken</a:t>
            </a:r>
          </a:p>
          <a:p>
            <a:pPr marL="292608" lvl="1" indent="0">
              <a:buNone/>
            </a:pPr>
            <a:endParaRPr lang="nl-NL" dirty="0" smtClean="0"/>
          </a:p>
          <a:p>
            <a:r>
              <a:rPr lang="nl-NL" dirty="0" smtClean="0"/>
              <a:t>Valkuil</a:t>
            </a:r>
            <a:endParaRPr lang="nl-NL" dirty="0" smtClean="0"/>
          </a:p>
          <a:p>
            <a:pPr lvl="1"/>
            <a:r>
              <a:rPr lang="nl-NL" dirty="0"/>
              <a:t>V</a:t>
            </a:r>
            <a:r>
              <a:rPr lang="nl-NL" dirty="0" smtClean="0"/>
              <a:t>erwarring over de betekenis van </a:t>
            </a:r>
            <a:r>
              <a:rPr lang="nl-NL" dirty="0" smtClean="0"/>
              <a:t>woorden</a:t>
            </a:r>
            <a:endParaRPr lang="nl-NL" dirty="0"/>
          </a:p>
          <a:p>
            <a:pPr lvl="2"/>
            <a:r>
              <a:rPr lang="nl-NL" dirty="0"/>
              <a:t>Ik geloof in jou	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Ik geloof in democratie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Ik geloof in Sinterklaas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Ik geloof het wel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Ik geloof haar niet</a:t>
            </a:r>
          </a:p>
          <a:p>
            <a:pPr marL="530352" lvl="2" indent="0">
              <a:buNone/>
            </a:pPr>
            <a:endParaRPr lang="nl-NL" dirty="0" smtClean="0">
              <a:sym typeface="Wingdings" panose="05000000000000000000" pitchFamily="2" charset="2"/>
            </a:endParaRPr>
          </a:p>
        </p:txBody>
      </p:sp>
      <p:pic>
        <p:nvPicPr>
          <p:cNvPr id="1026" name="Picture 2">
            <a:hlinkClick r:id="rId2" tooltip="https://www.youtube.com/watch?v=Y_bTMvPJQl4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286741" cy="13355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5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Non-verbale communicatie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Lichaamstaal</a:t>
            </a:r>
          </a:p>
          <a:p>
            <a:pPr lvl="1"/>
            <a:r>
              <a:rPr lang="nl-NL" dirty="0" smtClean="0"/>
              <a:t>Gebaren, houding, gezichtsuitdrukking, stem</a:t>
            </a:r>
          </a:p>
          <a:p>
            <a:pPr lvl="1"/>
            <a:r>
              <a:rPr lang="nl-NL" dirty="0" smtClean="0"/>
              <a:t>Geeft extra betekenis aan verbale communicatie</a:t>
            </a:r>
          </a:p>
          <a:p>
            <a:pPr lvl="1"/>
            <a:r>
              <a:rPr lang="nl-NL" dirty="0" smtClean="0"/>
              <a:t>Onbewust en bewust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54835"/>
            <a:ext cx="4274840" cy="203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Samenhang verbaal en non-verbaal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Verbaal en non-verbaal </a:t>
            </a:r>
            <a:r>
              <a:rPr lang="nl-NL" dirty="0" smtClean="0"/>
              <a:t>bestaan </a:t>
            </a:r>
            <a:r>
              <a:rPr lang="nl-NL" dirty="0" smtClean="0"/>
              <a:t>niet apart van </a:t>
            </a:r>
            <a:r>
              <a:rPr lang="nl-NL" dirty="0" smtClean="0"/>
              <a:t>elkaar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Er bestaan vier </a:t>
            </a:r>
            <a:r>
              <a:rPr lang="nl-NL" dirty="0" smtClean="0"/>
              <a:t>relaties</a:t>
            </a:r>
            <a:endParaRPr lang="nl-NL" dirty="0" smtClean="0"/>
          </a:p>
          <a:p>
            <a:pPr lvl="1"/>
            <a:r>
              <a:rPr lang="nl-NL" dirty="0" smtClean="0"/>
              <a:t>Ondersteuning</a:t>
            </a:r>
          </a:p>
          <a:p>
            <a:pPr lvl="1"/>
            <a:r>
              <a:rPr lang="nl-NL" dirty="0" smtClean="0"/>
              <a:t>Sociale verhouding</a:t>
            </a:r>
          </a:p>
          <a:p>
            <a:pPr lvl="1"/>
            <a:r>
              <a:rPr lang="nl-NL" dirty="0" smtClean="0"/>
              <a:t>Vervanging voor spreken</a:t>
            </a:r>
          </a:p>
          <a:p>
            <a:pPr lvl="1"/>
            <a:r>
              <a:rPr lang="nl-NL" dirty="0" err="1" smtClean="0"/>
              <a:t>Tegenspreking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5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730</TotalTime>
  <Words>719</Words>
  <Application>Microsoft Office PowerPoint</Application>
  <PresentationFormat>Diavoorstelling (4:3)</PresentationFormat>
  <Paragraphs>200</Paragraphs>
  <Slides>23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Overvloed</vt:lpstr>
      <vt:lpstr>Communicatie  &amp; Relatie</vt:lpstr>
      <vt:lpstr>Communiceren</vt:lpstr>
      <vt:lpstr>Het is echter niet zó simpel … </vt:lpstr>
      <vt:lpstr>Effectief versus ineffectief</vt:lpstr>
      <vt:lpstr>Soorten communicatie</vt:lpstr>
      <vt:lpstr>Eenzijdig versus tweezijdig</vt:lpstr>
      <vt:lpstr>Verbale communicatie</vt:lpstr>
      <vt:lpstr>Non-verbale communicatie</vt:lpstr>
      <vt:lpstr>Samenhang verbaal en non-verbaal</vt:lpstr>
      <vt:lpstr>Twee aspecten</vt:lpstr>
      <vt:lpstr>Hoe dichtbij?</vt:lpstr>
      <vt:lpstr>Intieme zone</vt:lpstr>
      <vt:lpstr>Persoonlijke zone</vt:lpstr>
      <vt:lpstr>Sociale ruimte</vt:lpstr>
      <vt:lpstr>Publieke ruimte</vt:lpstr>
      <vt:lpstr>De ervaren afstand verschilt van persoon tot persoon</vt:lpstr>
      <vt:lpstr>Communicatieproblemen</vt:lpstr>
      <vt:lpstr>Problemen door verschil in referentiekader</vt:lpstr>
      <vt:lpstr>Problemen bij het coderen</vt:lpstr>
      <vt:lpstr>Problemen door zintuiglijke beperkingen</vt:lpstr>
      <vt:lpstr>Problemen bij de decodering</vt:lpstr>
      <vt:lpstr>Problemen door ruis</vt:lpstr>
      <vt:lpstr>Opdracht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Haagsma</dc:creator>
  <cp:lastModifiedBy>C.A. Hogenbirk</cp:lastModifiedBy>
  <cp:revision>66</cp:revision>
  <cp:lastPrinted>2014-05-13T14:48:50Z</cp:lastPrinted>
  <dcterms:created xsi:type="dcterms:W3CDTF">2014-05-11T10:23:38Z</dcterms:created>
  <dcterms:modified xsi:type="dcterms:W3CDTF">2015-12-06T12:56:46Z</dcterms:modified>
</cp:coreProperties>
</file>